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92" r:id="rId5"/>
    <p:sldId id="300" r:id="rId6"/>
    <p:sldId id="313" r:id="rId7"/>
    <p:sldId id="297" r:id="rId8"/>
    <p:sldId id="293" r:id="rId9"/>
    <p:sldId id="303" r:id="rId10"/>
    <p:sldId id="298" r:id="rId11"/>
    <p:sldId id="312" r:id="rId12"/>
    <p:sldId id="311" r:id="rId13"/>
    <p:sldId id="310" r:id="rId14"/>
    <p:sldId id="307" r:id="rId15"/>
    <p:sldId id="308" r:id="rId16"/>
    <p:sldId id="309" r:id="rId17"/>
    <p:sldId id="314" r:id="rId18"/>
    <p:sldId id="289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B3A"/>
    <a:srgbClr val="44678D"/>
    <a:srgbClr val="D6E0EB"/>
    <a:srgbClr val="D84400"/>
    <a:srgbClr val="446992"/>
    <a:srgbClr val="AEC2D8"/>
    <a:srgbClr val="98432A"/>
    <a:srgbClr val="263E5A"/>
    <a:srgbClr val="728DAB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839" autoAdjust="0"/>
  </p:normalViewPr>
  <p:slideViewPr>
    <p:cSldViewPr snapToGrid="0" showGuides="1">
      <p:cViewPr varScale="1">
        <p:scale>
          <a:sx n="62" d="100"/>
          <a:sy n="62" d="100"/>
        </p:scale>
        <p:origin x="72" y="30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1/5/2026</a:t>
            </a:fld>
            <a:endParaRPr lang="en-US" dirty="0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93800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90BCE-CB44-9FAF-CA2C-A5CEA4E41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7F141-5CE7-1A2B-057F-12CECFFED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1AFB08-8B27-C3B3-8190-494D0B8F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9B647-F9C6-CA7A-A987-07939229A5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4711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4C61D-66DF-F108-86F6-5523224C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9DD930-AD81-4C71-45F8-43CEB81A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B66402-42D4-806E-DCFD-2AC2D6ED0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544B0-7178-4559-39BC-D9738DF552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5994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81820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92" y="731520"/>
            <a:ext cx="5029200" cy="32918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168533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4" y="4172084"/>
            <a:ext cx="4912598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6721E85-C7DE-A05F-D33D-97CAF161E33A}"/>
              </a:ext>
            </a:extLst>
          </p:cNvPr>
          <p:cNvSpPr/>
          <p:nvPr userDrawn="1"/>
        </p:nvSpPr>
        <p:spPr>
          <a:xfrm>
            <a:off x="0" y="2860787"/>
            <a:ext cx="2004570" cy="3676532"/>
          </a:xfrm>
          <a:custGeom>
            <a:avLst/>
            <a:gdLst>
              <a:gd name="connsiteX0" fmla="*/ 417538 w 2004570"/>
              <a:gd name="connsiteY0" fmla="*/ 0 h 3676532"/>
              <a:gd name="connsiteX1" fmla="*/ 2004570 w 2004570"/>
              <a:gd name="connsiteY1" fmla="*/ 925683 h 3676532"/>
              <a:gd name="connsiteX2" fmla="*/ 2004570 w 2004570"/>
              <a:gd name="connsiteY2" fmla="*/ 2763949 h 3676532"/>
              <a:gd name="connsiteX3" fmla="*/ 413202 w 2004570"/>
              <a:gd name="connsiteY3" fmla="*/ 3676532 h 3676532"/>
              <a:gd name="connsiteX4" fmla="*/ 0 w 2004570"/>
              <a:gd name="connsiteY4" fmla="*/ 3439338 h 3676532"/>
              <a:gd name="connsiteX5" fmla="*/ 0 w 2004570"/>
              <a:gd name="connsiteY5" fmla="*/ 24107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4570" h="3676532">
                <a:moveTo>
                  <a:pt x="417538" y="0"/>
                </a:moveTo>
                <a:lnTo>
                  <a:pt x="2004570" y="925683"/>
                </a:lnTo>
                <a:lnTo>
                  <a:pt x="2004570" y="2763949"/>
                </a:lnTo>
                <a:lnTo>
                  <a:pt x="413202" y="3676532"/>
                </a:lnTo>
                <a:lnTo>
                  <a:pt x="0" y="3439338"/>
                </a:lnTo>
                <a:lnTo>
                  <a:pt x="0" y="2410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657773" y="5253270"/>
            <a:ext cx="1710765" cy="1621875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275432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6" y="1499616"/>
            <a:ext cx="7955280" cy="133502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FF81D2-C0B4-3B82-8DF6-D10CC07C44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65576" y="3108960"/>
            <a:ext cx="4572000" cy="3108960"/>
          </a:xfrm>
        </p:spPr>
        <p:txBody>
          <a:bodyPr/>
          <a:lstStyle>
            <a:lvl1pPr marL="512064" indent="-512064">
              <a:buFont typeface="+mj-lt"/>
              <a:buAutoNum type="arabicPeriod"/>
              <a:defRPr sz="1800"/>
            </a:lvl1pPr>
            <a:lvl2pPr marL="1097280" indent="-512064">
              <a:buFont typeface="+mj-lt"/>
              <a:buAutoNum type="alphaLcPeriod"/>
              <a:defRPr sz="1800"/>
            </a:lvl2pPr>
            <a:lvl3pPr marL="1645920" indent="-512064">
              <a:buFont typeface="+mj-lt"/>
              <a:buAutoNum type="romanLcPeriod"/>
              <a:defRPr sz="1800"/>
            </a:lvl3pPr>
            <a:lvl4pPr marL="2194560" indent="-512064">
              <a:buFont typeface="+mj-lt"/>
              <a:buAutoNum type="arabicParenR"/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90F721-56C7-251D-948D-117696095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0" y="3108960"/>
            <a:ext cx="3017520" cy="31089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4E8A0-C02C-2322-50C1-50080A793F8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>
          <a:xfrm>
            <a:off x="3465576" y="6217920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2" name="Freeform: Shape 12">
            <a:extLst>
              <a:ext uri="{FF2B5EF4-FFF2-40B4-BE49-F238E27FC236}">
                <a16:creationId xmlns:a16="http://schemas.microsoft.com/office/drawing/2014/main" id="{0750FD92-E143-4402-D455-30DC417CBDBE}"/>
              </a:ext>
            </a:extLst>
          </p:cNvPr>
          <p:cNvSpPr/>
          <p:nvPr userDrawn="1"/>
        </p:nvSpPr>
        <p:spPr>
          <a:xfrm>
            <a:off x="1198465" y="958947"/>
            <a:ext cx="1544735" cy="174369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B13E9E2-D67B-E75B-D60D-CE3782A4FC67}"/>
              </a:ext>
            </a:extLst>
          </p:cNvPr>
          <p:cNvSpPr/>
          <p:nvPr userDrawn="1"/>
        </p:nvSpPr>
        <p:spPr>
          <a:xfrm>
            <a:off x="326738" y="0"/>
            <a:ext cx="1544359" cy="1254845"/>
          </a:xfrm>
          <a:custGeom>
            <a:avLst/>
            <a:gdLst>
              <a:gd name="connsiteX0" fmla="*/ 0 w 1544359"/>
              <a:gd name="connsiteY0" fmla="*/ 0 h 1254845"/>
              <a:gd name="connsiteX1" fmla="*/ 1544359 w 1544359"/>
              <a:gd name="connsiteY1" fmla="*/ 0 h 1254845"/>
              <a:gd name="connsiteX2" fmla="*/ 1543519 w 1544359"/>
              <a:gd name="connsiteY2" fmla="*/ 822090 h 1254845"/>
              <a:gd name="connsiteX3" fmla="*/ 772206 w 1544359"/>
              <a:gd name="connsiteY3" fmla="*/ 1254845 h 1254845"/>
              <a:gd name="connsiteX4" fmla="*/ 0 w 1544359"/>
              <a:gd name="connsiteY4" fmla="*/ 822027 h 125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59" h="1254845">
                <a:moveTo>
                  <a:pt x="0" y="0"/>
                </a:moveTo>
                <a:lnTo>
                  <a:pt x="1544359" y="0"/>
                </a:lnTo>
                <a:lnTo>
                  <a:pt x="1543519" y="822090"/>
                </a:lnTo>
                <a:lnTo>
                  <a:pt x="772206" y="1254845"/>
                </a:lnTo>
                <a:lnTo>
                  <a:pt x="0" y="8220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Hexagon 21">
            <a:extLst>
              <a:ext uri="{FF2B5EF4-FFF2-40B4-BE49-F238E27FC236}">
                <a16:creationId xmlns:a16="http://schemas.microsoft.com/office/drawing/2014/main" id="{AA088CB3-68C2-8BF7-640B-511D7AD708D4}"/>
              </a:ext>
            </a:extLst>
          </p:cNvPr>
          <p:cNvSpPr/>
          <p:nvPr userDrawn="1"/>
        </p:nvSpPr>
        <p:spPr>
          <a:xfrm>
            <a:off x="2757266" y="2493385"/>
            <a:ext cx="1467568" cy="1305975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rgbClr val="D84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Hexagon 28">
            <a:extLst>
              <a:ext uri="{FF2B5EF4-FFF2-40B4-BE49-F238E27FC236}">
                <a16:creationId xmlns:a16="http://schemas.microsoft.com/office/drawing/2014/main" id="{E4EF439B-1CC3-CA39-B62A-E54F83ED70D2}"/>
              </a:ext>
            </a:extLst>
          </p:cNvPr>
          <p:cNvSpPr/>
          <p:nvPr userDrawn="1"/>
        </p:nvSpPr>
        <p:spPr>
          <a:xfrm>
            <a:off x="396269" y="251164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Hexagon 21">
            <a:extLst>
              <a:ext uri="{FF2B5EF4-FFF2-40B4-BE49-F238E27FC236}">
                <a16:creationId xmlns:a16="http://schemas.microsoft.com/office/drawing/2014/main" id="{A38FF139-88E9-67A9-6010-4EDFB851076B}"/>
              </a:ext>
            </a:extLst>
          </p:cNvPr>
          <p:cNvSpPr/>
          <p:nvPr userDrawn="1"/>
        </p:nvSpPr>
        <p:spPr>
          <a:xfrm>
            <a:off x="5150156" y="5261378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Hexagon 21">
            <a:extLst>
              <a:ext uri="{FF2B5EF4-FFF2-40B4-BE49-F238E27FC236}">
                <a16:creationId xmlns:a16="http://schemas.microsoft.com/office/drawing/2014/main" id="{99956147-4454-5EA6-FC9C-94C08EE35F28}"/>
              </a:ext>
            </a:extLst>
          </p:cNvPr>
          <p:cNvSpPr/>
          <p:nvPr userDrawn="1"/>
        </p:nvSpPr>
        <p:spPr>
          <a:xfrm>
            <a:off x="3948599" y="3206642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731520"/>
            <a:ext cx="5394960" cy="2103120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5040" y="3108960"/>
            <a:ext cx="5394960" cy="18797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429000"/>
            <a:ext cx="4206240" cy="237744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3CCCCFD-E0FE-BDB7-CF9D-FCA345E6BA5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94325" y="3429000"/>
            <a:ext cx="3475038" cy="2378075"/>
          </a:xfrm>
        </p:spPr>
        <p:txBody>
          <a:bodyPr anchor="ctr"/>
          <a:lstStyle>
            <a:lvl1pPr marL="347472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4C8F37E-3F74-F3FA-C9D8-7083DF2BBECC}"/>
              </a:ext>
            </a:extLst>
          </p:cNvPr>
          <p:cNvSpPr/>
          <p:nvPr userDrawn="1"/>
        </p:nvSpPr>
        <p:spPr>
          <a:xfrm>
            <a:off x="7325349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B905CE6-1C2F-E053-4D14-6B86F4EFDC10}"/>
              </a:ext>
            </a:extLst>
          </p:cNvPr>
          <p:cNvSpPr/>
          <p:nvPr userDrawn="1"/>
        </p:nvSpPr>
        <p:spPr>
          <a:xfrm>
            <a:off x="9416816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12">
            <a:extLst>
              <a:ext uri="{FF2B5EF4-FFF2-40B4-BE49-F238E27FC236}">
                <a16:creationId xmlns:a16="http://schemas.microsoft.com/office/drawing/2014/main" id="{0B2D3BF4-495E-23C2-9911-15BC9E0D8EA7}"/>
              </a:ext>
            </a:extLst>
          </p:cNvPr>
          <p:cNvSpPr/>
          <p:nvPr userDrawn="1"/>
        </p:nvSpPr>
        <p:spPr>
          <a:xfrm>
            <a:off x="1571157" y="505838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2629C19-89EB-BC19-9230-7F7675E16EFF}"/>
              </a:ext>
            </a:extLst>
          </p:cNvPr>
          <p:cNvSpPr/>
          <p:nvPr userDrawn="1"/>
        </p:nvSpPr>
        <p:spPr>
          <a:xfrm>
            <a:off x="521034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8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464" y="731520"/>
            <a:ext cx="5029200" cy="3291840"/>
          </a:xfrm>
        </p:spPr>
        <p:txBody>
          <a:bodyPr anchor="b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17336" y="4172084"/>
            <a:ext cx="4910328" cy="10058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2" name="Freeform: Shape 5">
            <a:extLst>
              <a:ext uri="{FF2B5EF4-FFF2-40B4-BE49-F238E27FC236}">
                <a16:creationId xmlns:a16="http://schemas.microsoft.com/office/drawing/2014/main" id="{B17C1EC9-3787-8D41-B5F1-BF16FD5C7ACB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E945D8B2-8BED-B43F-8D56-AB19D0D29970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3853EA5E-735A-20F3-684A-C0AD030EC2D4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75DB4848-0824-8316-ED27-44DF37AD6F3D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7" name="Straight Connector 2">
            <a:extLst>
              <a:ext uri="{FF2B5EF4-FFF2-40B4-BE49-F238E27FC236}">
                <a16:creationId xmlns:a16="http://schemas.microsoft.com/office/drawing/2014/main" id="{8784B377-2FE4-4091-C29F-46938ECFA73E}"/>
              </a:ext>
            </a:extLst>
          </p:cNvPr>
          <p:cNvCxnSpPr/>
          <p:nvPr userDrawn="1"/>
        </p:nvCxnSpPr>
        <p:spPr>
          <a:xfrm>
            <a:off x="5998709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1204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200400"/>
            <a:ext cx="5029200" cy="2743200"/>
          </a:xfrm>
        </p:spPr>
        <p:txBody>
          <a:bodyPr anchor="t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0" name="Picture Placeholder 31">
            <a:extLst>
              <a:ext uri="{FF2B5EF4-FFF2-40B4-BE49-F238E27FC236}">
                <a16:creationId xmlns:a16="http://schemas.microsoft.com/office/drawing/2014/main" id="{373D33A6-83B0-5538-2873-8856E4E6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accent5">
              <a:alpha val="30000"/>
            </a:schemeClr>
          </a:solidFill>
        </p:spPr>
      </p:pic>
      <p:sp>
        <p:nvSpPr>
          <p:cNvPr id="7" name="Content placeholder 47">
            <a:extLst>
              <a:ext uri="{FF2B5EF4-FFF2-40B4-BE49-F238E27FC236}">
                <a16:creationId xmlns:a16="http://schemas.microsoft.com/office/drawing/2014/main" id="{3944D979-8121-82AA-A130-38072F1EA83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1872" y="2240280"/>
            <a:ext cx="5029200" cy="7602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5" name="Freeform: Shape 25">
            <a:extLst>
              <a:ext uri="{FF2B5EF4-FFF2-40B4-BE49-F238E27FC236}">
                <a16:creationId xmlns:a16="http://schemas.microsoft.com/office/drawing/2014/main" id="{8A1DBD66-3066-DF70-EF94-95DF0D7A6503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D2CC929C-40BF-4EF5-7910-7F657CAF8CA9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6E94398-47F0-267C-6791-5C30B1CEF496}"/>
              </a:ext>
            </a:extLst>
          </p:cNvPr>
          <p:cNvCxnSpPr/>
          <p:nvPr userDrawn="1"/>
        </p:nvCxnSpPr>
        <p:spPr>
          <a:xfrm>
            <a:off x="1142663" y="2282891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77926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663440" cy="1737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7A93C-2947-B6E4-C693-7C485DDC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486400" cy="17373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A3F288-990F-014E-F099-1E3091477CA7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14400" y="2743200"/>
            <a:ext cx="8348472" cy="337413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393192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17990C-ED42-30BE-0501-F9C5B4A48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931920" cy="26517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C62875-1B1B-E814-6549-162A8DBF8929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5745002" y="0"/>
            <a:ext cx="6446999" cy="6858000"/>
          </a:xfrm>
          <a:custGeom>
            <a:avLst/>
            <a:gdLst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03802" y="480395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reeform: Shape 19">
            <a:extLst>
              <a:ext uri="{FF2B5EF4-FFF2-40B4-BE49-F238E27FC236}">
                <a16:creationId xmlns:a16="http://schemas.microsoft.com/office/drawing/2014/main" id="{9D307BA6-8A60-85D7-CC8B-894256DC4B90}"/>
              </a:ext>
            </a:extLst>
          </p:cNvPr>
          <p:cNvSpPr/>
          <p:nvPr userDrawn="1"/>
        </p:nvSpPr>
        <p:spPr>
          <a:xfrm>
            <a:off x="8517470" y="2248218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>
            <a:off x="9578882" y="460803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>
            <a:off x="9522496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>
            <a:off x="11034052" y="3709992"/>
            <a:ext cx="117318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60704"/>
            <a:ext cx="7132320" cy="1773936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4C76-4814-6AFA-CEFD-F82B9ED9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F254A-B4C7-D072-FEB9-22F9A2B0CA64}"/>
              </a:ext>
            </a:extLst>
          </p:cNvPr>
          <p:cNvSpPr>
            <a:spLocks noGrp="1"/>
          </p:cNvSpPr>
          <p:nvPr>
            <p:ph idx="56"/>
          </p:nvPr>
        </p:nvSpPr>
        <p:spPr>
          <a:xfrm>
            <a:off x="475488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DBF4DF-D0B4-1DA6-0271-5D4033A9C19C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389120" cy="2103120"/>
          </a:xfrm>
        </p:spPr>
        <p:txBody>
          <a:bodyPr anchor="b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03123E-E3E0-5E2A-E1FB-EC28A2C68EE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3108960"/>
            <a:ext cx="4389120" cy="192024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0A6B95-C59B-C125-7957-8C41B378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367528" cy="52120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8CD2E87-8426-FC12-6665-A6E2F64FEA93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-9525" y="5039331"/>
            <a:ext cx="986377" cy="128016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D35CF771-1335-6C94-6AA8-AF68EADDDF00}"/>
              </a:ext>
            </a:extLst>
          </p:cNvPr>
          <p:cNvSpPr/>
          <p:nvPr userDrawn="1"/>
        </p:nvSpPr>
        <p:spPr>
          <a:xfrm>
            <a:off x="1140014" y="5142797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39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47">
            <a:extLst>
              <a:ext uri="{FF2B5EF4-FFF2-40B4-BE49-F238E27FC236}">
                <a16:creationId xmlns:a16="http://schemas.microsoft.com/office/drawing/2014/main" id="{117BCD91-6BBA-AACD-3424-C3A4E5C1AB1D}"/>
              </a:ext>
            </a:extLst>
          </p:cNvPr>
          <p:cNvSpPr>
            <a:spLocks noGrp="1" noChangeAspect="1"/>
          </p:cNvSpPr>
          <p:nvPr>
            <p:ph type="pic" sz="quarter" idx="48"/>
          </p:nvPr>
        </p:nvSpPr>
        <p:spPr>
          <a:xfrm>
            <a:off x="914400" y="539496"/>
            <a:ext cx="5025207" cy="577900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pic>
        <p:nvPicPr>
          <p:cNvPr id="7" name="Shape 33">
            <a:extLst>
              <a:ext uri="{FF2B5EF4-FFF2-40B4-BE49-F238E27FC236}">
                <a16:creationId xmlns:a16="http://schemas.microsoft.com/office/drawing/2014/main" id="{78B6A20E-2402-E586-7E92-A2C0D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2010" y="4038403"/>
            <a:ext cx="1438713" cy="1645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20E24AA2-A4D8-FFB3-C801-0E57990B8CB6}"/>
              </a:ext>
            </a:extLst>
          </p:cNvPr>
          <p:cNvSpPr/>
          <p:nvPr userDrawn="1"/>
        </p:nvSpPr>
        <p:spPr>
          <a:xfrm>
            <a:off x="1360235" y="5541405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1FEC53F3-5030-5BCF-54CA-ABB14457C073}"/>
              </a:ext>
            </a:extLst>
          </p:cNvPr>
          <p:cNvSpPr/>
          <p:nvPr userDrawn="1"/>
        </p:nvSpPr>
        <p:spPr>
          <a:xfrm>
            <a:off x="5429027" y="393334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1" r:id="rId2"/>
    <p:sldLayoutId id="2147483674" r:id="rId3"/>
    <p:sldLayoutId id="2147483669" r:id="rId4"/>
    <p:sldLayoutId id="2147483655" r:id="rId5"/>
    <p:sldLayoutId id="2147483651" r:id="rId6"/>
    <p:sldLayoutId id="2147483662" r:id="rId7"/>
    <p:sldLayoutId id="2147483672" r:id="rId8"/>
    <p:sldLayoutId id="2147483653" r:id="rId9"/>
    <p:sldLayoutId id="2147483663" r:id="rId10"/>
    <p:sldLayoutId id="214748366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40" y="1807430"/>
            <a:ext cx="5632905" cy="1547579"/>
          </a:xfrm>
        </p:spPr>
        <p:txBody>
          <a:bodyPr lIns="0" anchor="b" anchorCtr="0">
            <a:normAutofit fontScale="90000"/>
          </a:bodyPr>
          <a:lstStyle/>
          <a:p>
            <a:r>
              <a:rPr lang="en-PK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Title: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PK" sz="3100" dirty="0">
                <a:latin typeface="Cambria Math" panose="02040503050406030204" pitchFamily="18" charset="0"/>
                <a:ea typeface="Cambria Math" panose="02040503050406030204" pitchFamily="18" charset="0"/>
              </a:rPr>
              <a:t>Embedded IoT-based smart water tank level monitoring and automatic pump control system.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4" y="4146205"/>
            <a:ext cx="4912598" cy="914400"/>
          </a:xfrm>
        </p:spPr>
        <p:txBody>
          <a:bodyPr>
            <a:normAutofit/>
          </a:bodyPr>
          <a:lstStyle/>
          <a:p>
            <a:r>
              <a:rPr lang="en-US" sz="1400" dirty="0"/>
              <a:t>Adeen Asif (23-NTU-CS-1007)</a:t>
            </a:r>
          </a:p>
          <a:p>
            <a:r>
              <a:rPr lang="en-US" sz="1400" dirty="0"/>
              <a:t>Meerab Zahra (23-NTU-CS-1049)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A2813D-2769-04F7-E06B-27A2D5BED7C6}"/>
              </a:ext>
            </a:extLst>
          </p:cNvPr>
          <p:cNvSpPr/>
          <p:nvPr/>
        </p:nvSpPr>
        <p:spPr>
          <a:xfrm>
            <a:off x="6659087" y="1619961"/>
            <a:ext cx="4488973" cy="3766061"/>
          </a:xfrm>
          <a:prstGeom prst="round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effectLst>
            <a:softEdge rad="889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BDF71-96D1-01C8-AE77-984BFC7CF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994B94-B994-DDDB-99F6-ACEBB0E4C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28D165-AD75-C1A6-B7AE-492EFE2A1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37" y="346695"/>
            <a:ext cx="4615132" cy="1111168"/>
          </a:xfrm>
          <a:noFill/>
        </p:spPr>
        <p:txBody>
          <a:bodyPr anchor="t" anchorCtr="0">
            <a:noAutofit/>
          </a:bodyPr>
          <a:lstStyle/>
          <a:p>
            <a:r>
              <a:rPr lang="en-US" dirty="0">
                <a:highlight>
                  <a:srgbClr val="C95B3A"/>
                </a:highlight>
              </a:rPr>
              <a:t>Hardware: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B37D1-8525-4450-ABF8-B40DC922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086" y="1397478"/>
            <a:ext cx="5957978" cy="4468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2FC1F8-FA36-0CD3-58AC-8D88973EB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56" y="1630392"/>
            <a:ext cx="4451231" cy="33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6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3CD22-6EFB-3A8C-03F2-5AA87ECA6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77F4C5-DE4E-08B5-875C-8C867F11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D99386-0569-BECC-05E7-515F9F581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845" y="1550704"/>
            <a:ext cx="7391556" cy="44880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048DFA-5419-79C5-15C8-D50203EC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621" y="1602580"/>
            <a:ext cx="2905397" cy="438427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3414B1E-D578-4A98-0333-C6E4F28AD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83" y="411435"/>
            <a:ext cx="9230264" cy="3383280"/>
          </a:xfrm>
          <a:noFill/>
        </p:spPr>
        <p:txBody>
          <a:bodyPr anchor="t" anchorCtr="0">
            <a:noAutofit/>
          </a:bodyPr>
          <a:lstStyle/>
          <a:p>
            <a:r>
              <a:rPr lang="en-US" dirty="0">
                <a:highlight>
                  <a:srgbClr val="C95B3A"/>
                </a:highlight>
              </a:rPr>
              <a:t>Blynk dashboard Mobile and Web:</a:t>
            </a:r>
          </a:p>
        </p:txBody>
      </p:sp>
    </p:spTree>
    <p:extLst>
      <p:ext uri="{BB962C8B-B14F-4D97-AF65-F5344CB8AC3E}">
        <p14:creationId xmlns:p14="http://schemas.microsoft.com/office/powerpoint/2010/main" val="313796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9CD57-D709-2B99-8812-A66B9061F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C6A924-31A8-EA91-FB72-D499BFFD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D6C784-63F2-083C-4EE1-7255CBB7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038" y="553729"/>
            <a:ext cx="4615132" cy="1111168"/>
          </a:xfrm>
          <a:noFill/>
        </p:spPr>
        <p:txBody>
          <a:bodyPr anchor="t" anchorCtr="0">
            <a:noAutofit/>
          </a:bodyPr>
          <a:lstStyle/>
          <a:p>
            <a:r>
              <a:rPr lang="en-US" dirty="0">
                <a:highlight>
                  <a:srgbClr val="C95B3A"/>
                </a:highlight>
              </a:rPr>
              <a:t>Blynk notifications: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BA38D-CF00-280C-15C1-53695F0D0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89" y="1429610"/>
            <a:ext cx="2664183" cy="4505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4A5A81-4345-F8D3-CCE6-9A0FD5C16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184" y="1429610"/>
            <a:ext cx="2999492" cy="2133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B4AF4-927A-C3DE-52A3-9773D3951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184" y="3743511"/>
            <a:ext cx="2993395" cy="2298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65107-A090-BF96-5937-C7A6805E6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791" y="1435975"/>
            <a:ext cx="3048264" cy="46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4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6CE9F-243B-DC7A-2F8C-9BB5B5806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1E286D-1EFE-6401-0C63-EC7F773D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741C7F-A9AF-2002-F069-24DC912D0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37" y="346695"/>
            <a:ext cx="4615132" cy="1111168"/>
          </a:xfrm>
          <a:noFill/>
        </p:spPr>
        <p:txBody>
          <a:bodyPr anchor="t" anchorCtr="0">
            <a:noAutofit/>
          </a:bodyPr>
          <a:lstStyle/>
          <a:p>
            <a:r>
              <a:rPr lang="en-US" dirty="0">
                <a:highlight>
                  <a:srgbClr val="C95B3A"/>
                </a:highlight>
              </a:rPr>
              <a:t>Node-Red MQTT: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EB2D9F-92C4-BC6E-06F0-3D9C8481A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7" y="1211436"/>
            <a:ext cx="7080537" cy="3257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D2E9C-0C09-E442-D226-63B553C02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165" y="3429000"/>
            <a:ext cx="6346166" cy="317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46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12E7B-4416-743B-DF81-2D57F2DB9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9F8EF70E-7B38-D867-7D82-22D38BDFA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202" y="1284473"/>
            <a:ext cx="7132320" cy="574519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C95B3A"/>
                </a:highlight>
              </a:rPr>
              <a:t>Conclusion: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A72A31E0-5388-CF87-26D3-1AC4A2EBD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201" y="2251494"/>
            <a:ext cx="7251365" cy="3121037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PK" sz="2400" dirty="0">
                <a:latin typeface="Arial" panose="020B0604020202020204" pitchFamily="34" charset="0"/>
              </a:rPr>
              <a:t>Automated water tank management prevents overflow and dry-run.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PK" sz="2400" dirty="0">
                <a:latin typeface="Arial" panose="020B0604020202020204" pitchFamily="34" charset="0"/>
              </a:rPr>
              <a:t>Real-time monitoring via IoT ensures efficient water usage.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PK" sz="2400" dirty="0">
                <a:latin typeface="Arial" panose="020B0604020202020204" pitchFamily="34" charset="0"/>
              </a:rPr>
              <a:t>Manual and automatic modes provide flexibility and control.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PK" sz="2400" dirty="0">
                <a:latin typeface="Arial" panose="020B0604020202020204" pitchFamily="34" charset="0"/>
              </a:rPr>
              <a:t>Alerts via LEDs and buzzer enhance safety and awareness.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PK" sz="2400" dirty="0">
                <a:latin typeface="Arial" panose="020B0604020202020204" pitchFamily="34" charset="0"/>
              </a:rPr>
              <a:t>Blynk provide real-time monitoring.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PK" sz="2400" dirty="0">
                <a:latin typeface="Arial" panose="020B0604020202020204" pitchFamily="34" charset="0"/>
              </a:rPr>
              <a:t>Node-Red MQTT provides central monitoring and control.</a:t>
            </a:r>
            <a:endParaRPr lang="en-PK" altLang="en-PK" sz="2400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620A7CB0-5953-A935-6688-E7D1F2AAB7F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4B2EE9-FDD4-4324-5234-CB6DB0BCDCC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257866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0263" y="2982151"/>
            <a:ext cx="3152092" cy="89369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EC29-2F05-D7E4-A266-08C74BE4F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050" y="808881"/>
            <a:ext cx="4441188" cy="1412421"/>
          </a:xfrm>
        </p:spPr>
        <p:txBody>
          <a:bodyPr/>
          <a:lstStyle/>
          <a:p>
            <a:r>
              <a:rPr lang="en-US" dirty="0">
                <a:highlight>
                  <a:srgbClr val="C95B3A"/>
                </a:highlight>
              </a:rPr>
              <a:t>Introduction: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2CBE0-923A-B349-42B0-3405AB3013A9}"/>
              </a:ext>
            </a:extLst>
          </p:cNvPr>
          <p:cNvSpPr txBox="1"/>
          <p:nvPr/>
        </p:nvSpPr>
        <p:spPr>
          <a:xfrm>
            <a:off x="5939607" y="2293045"/>
            <a:ext cx="6165731" cy="3361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Monitors tank water level using ultrasonic sensors.</a:t>
            </a:r>
            <a:endParaRPr lang="en-PK" sz="18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Automates pump operation based on water level. Provides a manual mode to control the pump directly.</a:t>
            </a:r>
            <a:endParaRPr lang="en-PK" sz="18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Enables remote access and control via the Blynk app.</a:t>
            </a:r>
            <a:endParaRPr lang="en-PK" sz="18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Supports real-time data monitoring and control using Blynk app and Node-RED MQTT for IoT integration.</a:t>
            </a:r>
            <a:endParaRPr lang="en-PK" sz="18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B5A5137-202A-517E-C1A8-55E04E25EA4D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/>
          <a:srcRect l="25535" r="25535"/>
          <a:stretch>
            <a:fillRect/>
          </a:stretch>
        </p:blipFill>
        <p:spPr>
          <a:xfrm>
            <a:off x="423830" y="231186"/>
            <a:ext cx="4632200" cy="5327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A0BDA-B46B-49FE-2C52-5F8AE191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948" y="3770616"/>
            <a:ext cx="1702085" cy="255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2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015AD-3F36-8A11-E732-694F7ABC9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F5F9-8F81-499D-2493-2D284D36F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741" y="1827075"/>
            <a:ext cx="5029200" cy="510684"/>
          </a:xfrm>
        </p:spPr>
        <p:txBody>
          <a:bodyPr lIns="0" anchor="b" anchorCtr="0">
            <a:normAutofit fontScale="90000"/>
          </a:bodyPr>
          <a:lstStyle/>
          <a:p>
            <a:r>
              <a:rPr lang="en-US" dirty="0">
                <a:highlight>
                  <a:srgbClr val="C95B3A"/>
                </a:highlight>
              </a:rPr>
              <a:t>Problem Statement: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6E89E02-5EA6-F8F0-8820-A02B7C58E184}"/>
              </a:ext>
            </a:extLst>
          </p:cNvPr>
          <p:cNvSpPr txBox="1">
            <a:spLocks/>
          </p:cNvSpPr>
          <p:nvPr/>
        </p:nvSpPr>
        <p:spPr>
          <a:xfrm>
            <a:off x="6096000" y="2830098"/>
            <a:ext cx="4873923" cy="237807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347472" indent="-347472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1520" indent="-347472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97280" indent="-347472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63040" indent="-347472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-347472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Manual water level monitoring causes water wastage, pump overuse, and lack of real-time information. An automated IoT-based system is needed for real-time monitoring, remote access, and automatic pump control to ensure efficient water management.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7676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A73C-F597-27B7-8F29-D6406DC4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741" y="1827075"/>
            <a:ext cx="5029200" cy="510684"/>
          </a:xfrm>
        </p:spPr>
        <p:txBody>
          <a:bodyPr lIns="0" anchor="b" anchorCtr="0">
            <a:normAutofit fontScale="90000"/>
          </a:bodyPr>
          <a:lstStyle/>
          <a:p>
            <a:r>
              <a:rPr lang="en-US" dirty="0">
                <a:highlight>
                  <a:srgbClr val="C95B3A"/>
                </a:highlight>
              </a:rPr>
              <a:t>Objectives: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ADC6E64-9193-258C-F6FD-CF5652F4C27E}"/>
              </a:ext>
            </a:extLst>
          </p:cNvPr>
          <p:cNvSpPr txBox="1">
            <a:spLocks/>
          </p:cNvSpPr>
          <p:nvPr/>
        </p:nvSpPr>
        <p:spPr>
          <a:xfrm>
            <a:off x="6096000" y="2830098"/>
            <a:ext cx="4873923" cy="237807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347472" indent="-347472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1520" indent="-347472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97280" indent="-347472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63040" indent="-347472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-347472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K" b="1" dirty="0"/>
              <a:t>Real-time Water Level Monitoring</a:t>
            </a:r>
            <a:r>
              <a:rPr lang="en-PK" dirty="0"/>
              <a:t> </a:t>
            </a:r>
          </a:p>
          <a:p>
            <a:r>
              <a:rPr lang="en-PK" b="1" dirty="0"/>
              <a:t>Automatic Pump Control</a:t>
            </a:r>
            <a:r>
              <a:rPr lang="en-PK" dirty="0"/>
              <a:t> </a:t>
            </a:r>
          </a:p>
          <a:p>
            <a:r>
              <a:rPr lang="en-PK" b="1" dirty="0"/>
              <a:t>Cloud-based Monitoring (Blynk)</a:t>
            </a:r>
            <a:endParaRPr lang="en-PK" dirty="0"/>
          </a:p>
          <a:p>
            <a:r>
              <a:rPr lang="en-PK" b="1" dirty="0"/>
              <a:t>Water Level Display</a:t>
            </a:r>
            <a:endParaRPr lang="en-US" b="1" dirty="0"/>
          </a:p>
          <a:p>
            <a:r>
              <a:rPr lang="en-PK" b="1" dirty="0"/>
              <a:t>Alert System</a:t>
            </a:r>
            <a:endParaRPr lang="en-PK" dirty="0"/>
          </a:p>
          <a:p>
            <a:r>
              <a:rPr lang="en-PK" b="1" dirty="0"/>
              <a:t>Resource Optimization</a:t>
            </a:r>
            <a:endParaRPr lang="en-US" b="1" dirty="0"/>
          </a:p>
          <a:p>
            <a:r>
              <a:rPr lang="en-US" b="1" dirty="0"/>
              <a:t>Node-Red MQTT for central monitoring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30111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202" y="1284473"/>
            <a:ext cx="7132320" cy="574519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C95B3A"/>
                </a:highlight>
              </a:rPr>
              <a:t>Hardware Components: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202" y="2251494"/>
            <a:ext cx="3709358" cy="3121037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PK" altLang="en-PK" sz="2000" dirty="0">
                <a:latin typeface="Arial" panose="020B0604020202020204" pitchFamily="34" charset="0"/>
              </a:rPr>
              <a:t>ESP32 Microcontroller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PK" altLang="en-PK" sz="2000" dirty="0">
                <a:latin typeface="Arial" panose="020B0604020202020204" pitchFamily="34" charset="0"/>
              </a:rPr>
              <a:t>HC-SR04 Ultrasonic Sensor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PK" altLang="en-PK" sz="2000" dirty="0">
                <a:latin typeface="Arial" panose="020B0604020202020204" pitchFamily="34" charset="0"/>
              </a:rPr>
              <a:t>5V Relay Module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PK" altLang="en-PK" sz="2000" dirty="0">
                <a:latin typeface="Arial" panose="020B0604020202020204" pitchFamily="34" charset="0"/>
              </a:rPr>
              <a:t>LEDs &amp; Buzzer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PK" altLang="en-PK" sz="2000" dirty="0">
                <a:latin typeface="Arial" panose="020B0604020202020204" pitchFamily="34" charset="0"/>
              </a:rPr>
              <a:t>OLED Display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PK" altLang="en-PK" sz="2000" dirty="0">
                <a:latin typeface="Arial" panose="020B0604020202020204" pitchFamily="34" charset="0"/>
              </a:rPr>
              <a:t>Jumper Wires &amp; Breadboard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PK" altLang="en-PK" sz="2000" dirty="0">
                <a:latin typeface="Arial" panose="020B0604020202020204" pitchFamily="34" charset="0"/>
              </a:rPr>
              <a:t>Demo Load (Pump Simulation)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22DE72-77CB-CB24-A4D1-2FAC47307AC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5</a:t>
            </a:fld>
            <a:endParaRPr lang="en-US" altLang="zh-CN" noProof="0" dirty="0"/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2EB04DF6-C22D-E672-99A2-EEBC23F5DB9A}"/>
              </a:ext>
            </a:extLst>
          </p:cNvPr>
          <p:cNvSpPr/>
          <p:nvPr/>
        </p:nvSpPr>
        <p:spPr>
          <a:xfrm>
            <a:off x="6573328" y="2100534"/>
            <a:ext cx="4252823" cy="3121037"/>
          </a:xfrm>
          <a:prstGeom prst="round2Diag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47229-6D54-89EC-B4EE-A8FB775F1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EFB2760B-F213-EAE4-5C40-A8F123F30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202" y="1284473"/>
            <a:ext cx="7132320" cy="574519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C95B3A"/>
                </a:highlight>
              </a:rPr>
              <a:t>Software Components: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6DB1519D-D256-A6AA-162D-2AFB1D4A5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201" y="2251494"/>
            <a:ext cx="5819379" cy="3121037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PK" altLang="en-PK" sz="2400" dirty="0">
                <a:latin typeface="Arial" panose="020B0604020202020204" pitchFamily="34" charset="0"/>
              </a:rPr>
              <a:t>Platform IO / VS Code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PK" altLang="en-PK" sz="2400" dirty="0">
                <a:latin typeface="Arial" panose="020B0604020202020204" pitchFamily="34" charset="0"/>
              </a:rPr>
              <a:t>ESP32 Libraries (Wi-Fi, Sensors, OLED)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PK" altLang="en-PK" sz="2400" dirty="0">
                <a:latin typeface="Arial" panose="020B0604020202020204" pitchFamily="34" charset="0"/>
              </a:rPr>
              <a:t>Blynk for IoT &amp; cloud monitoring</a:t>
            </a:r>
            <a:r>
              <a:rPr lang="en-US" altLang="en-PK" sz="2400" dirty="0">
                <a:latin typeface="Arial" panose="020B0604020202020204" pitchFamily="34" charset="0"/>
              </a:rPr>
              <a:t> 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PK" sz="2400" dirty="0">
                <a:latin typeface="Arial" panose="020B0604020202020204" pitchFamily="34" charset="0"/>
              </a:rPr>
              <a:t>Node-Red MQTT</a:t>
            </a:r>
            <a:endParaRPr lang="en-PK" altLang="en-PK" sz="2400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AF67C713-6EF7-1B38-765C-AB34BC406C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733FE5-E1C8-97EF-E56E-ACA2338C16F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029D02-A00A-10AD-E049-BAAD0785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901" y="2010798"/>
            <a:ext cx="5049976" cy="336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9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61EC-5F42-6AB8-DF35-480F0702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64" y="2358010"/>
            <a:ext cx="5956540" cy="1489330"/>
          </a:xfrm>
        </p:spPr>
        <p:txBody>
          <a:bodyPr lIns="0" anchor="t" anchorCtr="0"/>
          <a:lstStyle/>
          <a:p>
            <a:r>
              <a:rPr lang="en-US" dirty="0"/>
              <a:t>Water Level Logic: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99339-FABF-04A2-4090-C38B947B2B8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6800" y="3847340"/>
            <a:ext cx="5029200" cy="1412938"/>
          </a:xfrm>
        </p:spPr>
        <p:txBody>
          <a:bodyPr anchor="b" anchorCtr="0">
            <a:noAutofit/>
          </a:bodyPr>
          <a:lstStyle/>
          <a:p>
            <a:r>
              <a:rPr lang="en-US" dirty="0"/>
              <a:t>Water level calculated from ultrasonic sensors</a:t>
            </a:r>
          </a:p>
          <a:p>
            <a:r>
              <a:rPr lang="en-US" dirty="0"/>
              <a:t>Logic:</a:t>
            </a:r>
          </a:p>
          <a:p>
            <a:r>
              <a:rPr lang="en-US" dirty="0">
                <a:highlight>
                  <a:srgbClr val="44678D"/>
                </a:highlight>
              </a:rPr>
              <a:t>   Pump ON if 0 ≤ level &lt; 90%</a:t>
            </a:r>
          </a:p>
          <a:p>
            <a:r>
              <a:rPr lang="en-US" dirty="0">
                <a:highlight>
                  <a:srgbClr val="44678D"/>
                </a:highlight>
              </a:rPr>
              <a:t>   Pump OFF if ≥90%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0CF5DE-3250-1BF5-D244-A0E1F64E6634}"/>
              </a:ext>
            </a:extLst>
          </p:cNvPr>
          <p:cNvSpPr/>
          <p:nvPr/>
        </p:nvSpPr>
        <p:spPr>
          <a:xfrm>
            <a:off x="7348268" y="1335520"/>
            <a:ext cx="4582274" cy="353431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35087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7E82-58EF-3C6E-E60A-A3D4BBBFA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31E6B-75BA-C37E-9BB1-122B034D5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76EBF7-8704-F8A5-462D-CE5D87821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37" y="346695"/>
            <a:ext cx="4615132" cy="1111168"/>
          </a:xfrm>
          <a:noFill/>
        </p:spPr>
        <p:txBody>
          <a:bodyPr anchor="t" anchorCtr="0">
            <a:noAutofit/>
          </a:bodyPr>
          <a:lstStyle/>
          <a:p>
            <a:r>
              <a:rPr lang="en-US" dirty="0"/>
              <a:t>System Flowchart Steps:</a:t>
            </a:r>
            <a:endParaRPr lang="en-US" dirty="0">
              <a:highlight>
                <a:srgbClr val="C95B3A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2C22E-BADA-B230-5D9F-A5F41A37F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385" y="1147312"/>
            <a:ext cx="7073660" cy="511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0E949-71E8-38C9-3B4A-02DACAF5C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2CB9C-C7F3-65ED-931A-FF70C13D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74A4EB-34D7-F1DA-E6F4-95BBCAC8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37" y="346695"/>
            <a:ext cx="4615132" cy="1111168"/>
          </a:xfrm>
          <a:noFill/>
        </p:spPr>
        <p:txBody>
          <a:bodyPr anchor="t" anchorCtr="0">
            <a:noAutofit/>
          </a:bodyPr>
          <a:lstStyle/>
          <a:p>
            <a:r>
              <a:rPr lang="en-US" dirty="0">
                <a:highlight>
                  <a:srgbClr val="C95B3A"/>
                </a:highlight>
              </a:rPr>
              <a:t>Circuit Diagram: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959899-B523-D978-D543-D954909BE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08" y="1133909"/>
            <a:ext cx="8980098" cy="51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1668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6">
      <a:majorFont>
        <a:latin typeface="Posterama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9027928_win32_EF_v4" id="{FA821E7E-D625-4DCD-A30E-3216B54C8383}" vid="{DE28BE6C-8054-44B2-A92D-A1CAFC256BD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FE7365DDFDAD488B4A5DEE8B115112" ma:contentTypeVersion="5" ma:contentTypeDescription="Create a new document." ma:contentTypeScope="" ma:versionID="0e8349355690e9afbab680acd51c3ea6">
  <xsd:schema xmlns:xsd="http://www.w3.org/2001/XMLSchema" xmlns:xs="http://www.w3.org/2001/XMLSchema" xmlns:p="http://schemas.microsoft.com/office/2006/metadata/properties" xmlns:ns3="1779b32f-b55f-498d-9d31-ab669a98f989" targetNamespace="http://schemas.microsoft.com/office/2006/metadata/properties" ma:root="true" ma:fieldsID="2596064b6ca288aa101af87b8378ba15" ns3:_="">
    <xsd:import namespace="1779b32f-b55f-498d-9d31-ab669a98f98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79b32f-b55f-498d-9d31-ab669a98f98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DB3C62-858A-4A01-AFEF-21E0BB8CE262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http://purl.org/dc/terms/"/>
    <ds:schemaRef ds:uri="http://www.w3.org/XML/1998/namespace"/>
    <ds:schemaRef ds:uri="1779b32f-b55f-498d-9d31-ab669a98f989"/>
  </ds:schemaRefs>
</ds:datastoreItem>
</file>

<file path=customXml/itemProps2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869E5B-4D2F-4B81-B2AF-0D19E42474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79b32f-b55f-498d-9d31-ab669a98f9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237</TotalTime>
  <Words>323</Words>
  <Application>Microsoft Office PowerPoint</Application>
  <PresentationFormat>Widescreen</PresentationFormat>
  <Paragraphs>67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等线</vt:lpstr>
      <vt:lpstr>Abadi</vt:lpstr>
      <vt:lpstr>Arial</vt:lpstr>
      <vt:lpstr>Calibri</vt:lpstr>
      <vt:lpstr>Cambria Math</vt:lpstr>
      <vt:lpstr>Posterama</vt:lpstr>
      <vt:lpstr>Posterama Text SemiBold</vt:lpstr>
      <vt:lpstr>Symbol</vt:lpstr>
      <vt:lpstr>Custom</vt:lpstr>
      <vt:lpstr>Project Title:  Embedded IoT-based smart water tank level monitoring and automatic pump control system.</vt:lpstr>
      <vt:lpstr>Introduction:</vt:lpstr>
      <vt:lpstr>Problem Statement: </vt:lpstr>
      <vt:lpstr>Objectives: </vt:lpstr>
      <vt:lpstr>Hardware Components:</vt:lpstr>
      <vt:lpstr>Software Components:</vt:lpstr>
      <vt:lpstr>Water Level Logic:</vt:lpstr>
      <vt:lpstr>System Flowchart Steps:</vt:lpstr>
      <vt:lpstr>Circuit Diagram:</vt:lpstr>
      <vt:lpstr>Hardware:</vt:lpstr>
      <vt:lpstr>Blynk dashboard Mobile and Web:</vt:lpstr>
      <vt:lpstr>Blynk notifications:</vt:lpstr>
      <vt:lpstr>Node-Red MQTT:</vt:lpstr>
      <vt:lpstr>Conclusion: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23-NTU-CS-FL-1007</dc:creator>
  <cp:lastModifiedBy>23-NTU-CS-FL-1007</cp:lastModifiedBy>
  <cp:revision>2</cp:revision>
  <dcterms:created xsi:type="dcterms:W3CDTF">2026-01-05T14:11:01Z</dcterms:created>
  <dcterms:modified xsi:type="dcterms:W3CDTF">2026-01-05T18:08:58Z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0x0101000DFE7365DDFDAD488B4A5DEE8B115112</vt:lpwstr>
  </property>
  <property fmtid="{D5CDD505-2E9C-101B-9397-08002B2CF9AE}" pid="3" name="MediaServiceImageTags">
    <vt:lpwstr/>
  </property>
</Properties>
</file>